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594" r:id="rId3"/>
    <p:sldId id="554" r:id="rId4"/>
    <p:sldId id="615" r:id="rId5"/>
    <p:sldId id="611" r:id="rId6"/>
    <p:sldId id="557" r:id="rId7"/>
    <p:sldId id="558" r:id="rId8"/>
    <p:sldId id="559" r:id="rId9"/>
    <p:sldId id="560" r:id="rId10"/>
    <p:sldId id="612" r:id="rId11"/>
    <p:sldId id="613" r:id="rId12"/>
    <p:sldId id="614" r:id="rId13"/>
    <p:sldId id="609" r:id="rId14"/>
  </p:sldIdLst>
  <p:sldSz cx="9906000" cy="6858000" type="A4"/>
  <p:notesSz cx="6858000" cy="9947275"/>
  <p:embeddedFontLst>
    <p:embeddedFont>
      <p:font typeface="a_PlakatTitul" panose="020B0604020202020204" charset="-52"/>
      <p:bold r:id="rId17"/>
    </p:embeddedFont>
    <p:embeddedFont>
      <p:font typeface="PT Sans" panose="020B0604020202020204" charset="-52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7D"/>
    <a:srgbClr val="3498DB"/>
    <a:srgbClr val="D61C35"/>
    <a:srgbClr val="D6DBE2"/>
    <a:srgbClr val="9BBB59"/>
    <a:srgbClr val="ED9A00"/>
    <a:srgbClr val="22BA59"/>
    <a:srgbClr val="B0B0B0"/>
    <a:srgbClr val="0D75BA"/>
    <a:srgbClr val="E4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9425" autoAdjust="0"/>
  </p:normalViewPr>
  <p:slideViewPr>
    <p:cSldViewPr>
      <p:cViewPr varScale="1">
        <p:scale>
          <a:sx n="104" d="100"/>
          <a:sy n="104" d="100"/>
        </p:scale>
        <p:origin x="-690" y="-8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49694478391292E-2"/>
          <c:y val="0.10171429392950576"/>
          <c:w val="0.89696267081435399"/>
          <c:h val="0.6550609948711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3-4821-A2F3-CCC84FABED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03-4821-A2F3-CCC84FABEDA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03-4821-A2F3-CCC84FABEDA5}"/>
                </c:ext>
              </c:extLst>
            </c:dLbl>
            <c:dLbl>
              <c:idx val="4"/>
              <c:layout>
                <c:manualLayout>
                  <c:x val="1.41095433840694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88-4343-847A-FF2A15B0B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34</c:v>
                </c:pt>
                <c:pt idx="2">
                  <c:v>30</c:v>
                </c:pt>
                <c:pt idx="3">
                  <c:v>109</c:v>
                </c:pt>
                <c:pt idx="4">
                  <c:v>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8-4343-847A-FF2A15B0B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47360"/>
        <c:axId val="49248896"/>
      </c:barChart>
      <c:catAx>
        <c:axId val="4924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49248896"/>
        <c:crosses val="autoZero"/>
        <c:auto val="1"/>
        <c:lblAlgn val="ctr"/>
        <c:lblOffset val="100"/>
        <c:noMultiLvlLbl val="0"/>
      </c:catAx>
      <c:valAx>
        <c:axId val="49248896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924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3.4869427067096954E-2"/>
          <c:y val="2.67424251729748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14592"/>
        <c:axId val="47216128"/>
      </c:lineChart>
      <c:catAx>
        <c:axId val="472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47216128"/>
        <c:crosses val="autoZero"/>
        <c:auto val="1"/>
        <c:lblAlgn val="ctr"/>
        <c:lblOffset val="100"/>
        <c:noMultiLvlLbl val="0"/>
      </c:catAx>
      <c:valAx>
        <c:axId val="472161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721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956546221431698E-2"/>
          <c:y val="0.441139240083551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743625089488814E-2"/>
          <c:y val="5.2484221649982524E-2"/>
          <c:w val="0.8515381999269791"/>
          <c:h val="0.850191355210343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23-4FCE-9C29-91CA0318A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071424"/>
        <c:axId val="48074112"/>
      </c:lineChart>
      <c:catAx>
        <c:axId val="4807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074112"/>
        <c:crosses val="autoZero"/>
        <c:auto val="1"/>
        <c:lblAlgn val="ctr"/>
        <c:lblOffset val="100"/>
        <c:noMultiLvlLbl val="0"/>
      </c:catAx>
      <c:valAx>
        <c:axId val="48074112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4807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691719301816882"/>
          <c:y val="0.14173201258756787"/>
          <c:w val="0.28380160479208982"/>
          <c:h val="0.60820553389492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2190039148199"/>
          <c:y val="3.8851663100422052E-3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4B-45D4-8168-45531176F1EB}"/>
              </c:ext>
            </c:extLst>
          </c:dPt>
          <c:dPt>
            <c:idx val="1"/>
            <c:bubble3D val="0"/>
            <c:spPr>
              <a:solidFill>
                <a:srgbClr val="D61C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4B-45D4-8168-45531176F1EB}"/>
              </c:ext>
            </c:extLst>
          </c:dPt>
          <c:dPt>
            <c:idx val="2"/>
            <c:bubble3D val="0"/>
            <c:spPr>
              <a:solidFill>
                <a:srgbClr val="1DD6B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4B-45D4-8168-45531176F1EB}"/>
              </c:ext>
            </c:extLst>
          </c:dPt>
          <c:dLbls>
            <c:dLbl>
              <c:idx val="0"/>
              <c:layout>
                <c:manualLayout>
                  <c:x val="-0.36393976147245588"/>
                  <c:y val="7.161542630929407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981924795550022E-2"/>
                      <c:h val="7.4469768538229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4B-45D4-8168-45531176F1EB}"/>
                </c:ext>
              </c:extLst>
            </c:dLbl>
            <c:dLbl>
              <c:idx val="1"/>
              <c:layout>
                <c:manualLayout>
                  <c:x val="-0.48056966648282307"/>
                  <c:y val="-0.16050536115134578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4B-45D4-8168-45531176F1EB}"/>
                </c:ext>
              </c:extLst>
            </c:dLbl>
            <c:dLbl>
              <c:idx val="2"/>
              <c:layout>
                <c:manualLayout>
                  <c:x val="-6.6685151743968191E-2"/>
                  <c:y val="-0.1557088847917172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7287853138728472E-2"/>
                      <c:h val="6.5187177598988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A4B-45D4-8168-45531176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Тепловые энергоустановки</c:v>
                </c:pt>
                <c:pt idx="1">
                  <c:v>Электроустановки</c:v>
                </c:pt>
                <c:pt idx="2">
                  <c:v>Электролаборатории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43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4B-45D4-8168-45531176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314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59-48E8-A107-E11B34A2443A}"/>
              </c:ext>
            </c:extLst>
          </c:dPt>
          <c:dPt>
            <c:idx val="1"/>
            <c:bubble3D val="0"/>
            <c:explosion val="11"/>
            <c:spPr>
              <a:solidFill>
                <a:srgbClr val="D61C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9-48E8-A107-E11B34A2443A}"/>
              </c:ext>
            </c:extLst>
          </c:dPt>
          <c:dLbls>
            <c:dLbl>
              <c:idx val="0"/>
              <c:layout>
                <c:manualLayout>
                  <c:x val="-0.17677759690041092"/>
                  <c:y val="-7.475033085147458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59-48E8-A107-E11B34A2443A}"/>
                </c:ext>
              </c:extLst>
            </c:dLbl>
            <c:dLbl>
              <c:idx val="1"/>
              <c:layout>
                <c:manualLayout>
                  <c:x val="-0.65523592695751554"/>
                  <c:y val="-0.16007921401630845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691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59-48E8-A107-E11B34A2443A}"/>
                </c:ext>
              </c:extLst>
            </c:dLbl>
            <c:dLbl>
              <c:idx val="2"/>
              <c:layout>
                <c:manualLayout>
                  <c:x val="-5.0711123172106583E-2"/>
                  <c:y val="4.977475425295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9-48E8-A107-E11B34A24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59-48E8-A107-E11B34A2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7156982557363"/>
          <c:y val="4.3125258809627212E-2"/>
          <c:w val="0.62752928710545064"/>
          <c:h val="0.861082202807789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139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61C35"/>
            </a:solidFill>
          </c:spPr>
          <c:dPt>
            <c:idx val="0"/>
            <c:bubble3D val="0"/>
            <c:explosion val="9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CED-4467-A557-65C4B412D9A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ED-4467-A557-65C4B412D9A2}"/>
              </c:ext>
            </c:extLst>
          </c:dPt>
          <c:dLbls>
            <c:dLbl>
              <c:idx val="0"/>
              <c:layout>
                <c:manualLayout>
                  <c:x val="-2.4496416607512873E-2"/>
                  <c:y val="-6.16305503810528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ED-4467-A557-65C4B412D9A2}"/>
                </c:ext>
              </c:extLst>
            </c:dLbl>
            <c:dLbl>
              <c:idx val="1"/>
              <c:layout>
                <c:manualLayout>
                  <c:x val="-0.66018832885128187"/>
                  <c:y val="0.18993971122023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ED-4467-A557-65C4B412D9A2}"/>
                </c:ext>
              </c:extLst>
            </c:dLbl>
            <c:dLbl>
              <c:idx val="2"/>
              <c:layout>
                <c:manualLayout>
                  <c:x val="3.0585579532479652E-2"/>
                  <c:y val="-0.10177314833068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D-4467-A557-65C4B412D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kern="1200" dirty="0" smtClean="0">
                    <a:solidFill>
                      <a:srgbClr val="0068AB"/>
                    </a:solidFill>
                    <a:latin typeface="a_PlakatTitul" panose="020B0802030202020200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сдано</c:v>
                </c:pt>
                <c:pt idx="1">
                  <c:v>Сдано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298</c:v>
                </c:pt>
                <c:pt idx="1">
                  <c:v>2038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ED-4467-A557-65C4B412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0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lIns="91403" tIns="45702" rIns="91403" bIns="4570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4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9"/>
            <a:ext cx="5486400" cy="4476273"/>
          </a:xfrm>
          <a:prstGeom prst="rect">
            <a:avLst/>
          </a:prstGeom>
        </p:spPr>
        <p:txBody>
          <a:bodyPr lIns="91839" tIns="45920" rIns="91839" bIns="4592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36" tIns="45919" rIns="91836" bIns="45919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27003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ИТОГИ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КОНТРОЛЬНОЙ (НАДЗОРНОЙ) ДЕЯТЕЛЬНОСТИ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ОТДЕЛА ПО ГОСУДАРСТВЕННОМУ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ЭНЕРГЕТИЧЕСКОМУ НАДЗОРУ ПО НОВГОРОДСКОЙ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ОБЛАСТИ ЗА 2023 ГОД. ИТОГИ ПРОХОЖДЕНИЯ ОСЕННЕ-ЗИМНЕГО ПЕРИОДА 2023-2024 ГГ.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 УПРАВЛЕНИЕ  </a:t>
            </a:r>
            <a:r>
              <a:rPr lang="ru-RU" sz="24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РОСТЕХНАДЗОРА</a:t>
            </a:r>
            <a:r>
              <a:rPr lang="ru-RU" sz="2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dirty="0" smtClean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</a:t>
            </a:r>
            <a:r>
              <a:rPr lang="ru-RU" sz="12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ru-RU" sz="1200" dirty="0" smtClean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Леонтьев Сергей </a:t>
            </a:r>
            <a:r>
              <a:rPr lang="ru-RU" sz="12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Сергеевич</a:t>
            </a:r>
            <a:br>
              <a:rPr lang="ru-RU" sz="12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2023-2024 </a:t>
            </a:r>
            <a:r>
              <a:rPr lang="ru-RU" sz="1600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5523"/>
              </p:ext>
            </p:extLst>
          </p:nvPr>
        </p:nvGraphicFramePr>
        <p:xfrm>
          <a:off x="1496616" y="1628800"/>
          <a:ext cx="6604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231270577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4092438663"/>
                    </a:ext>
                  </a:extLst>
                </a:gridCol>
              </a:tblGrid>
              <a:tr h="75608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44862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03544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паспорт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796903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получении паспорта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12416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Актов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7116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не получившие паспорт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Угловское городское поселение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0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531" y="2254925"/>
            <a:ext cx="8460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Неготовность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теплоснабжающих и (или) теплосетевых организаций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 отопительный период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паспортов готовности к отопительному периоду у  социально-значимых потребителей тепловой энергии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образованиями требований по готовности к  отопительному периоду (отсутствие  разработанной системы мониторинга состояния системы теплоснабжения; отсутствие механизма оперативно-диспетчерского управления в системе теплоснабжения).</a:t>
            </a:r>
          </a:p>
        </p:txBody>
      </p:sp>
    </p:spTree>
    <p:extLst>
      <p:ext uri="{BB962C8B-B14F-4D97-AF65-F5344CB8AC3E}">
        <p14:creationId xmlns:p14="http://schemas.microsoft.com/office/powerpoint/2010/main" val="3206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теплоснабжающих (теплосетевых) </a:t>
            </a:r>
            <a: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465" y="1789693"/>
            <a:ext cx="50045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выполнение запланированных ремонтов оборудования котельных, тепловых сетей, а также зданий и сооружений котельных.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проведение в полном объёме режимно-наладочных испытаний основного и вспомогательного оборудования объектов теплоснабжения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систем теплопотребления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 паспортов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оборудования,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принципиальных схем и инструкций для обслуживающего персонала и соответствие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отдельных участках тепловой сети нарушена изоляция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трубопроводов, отсутствует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на теплообменниках с температурой нагрева выше 45 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52" y="1789693"/>
            <a:ext cx="4290201" cy="2248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52" y="4233694"/>
            <a:ext cx="429020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" y="374700"/>
            <a:ext cx="9906000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9" y="368660"/>
            <a:ext cx="7566841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ПОДНАДЗОРНЫЕ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ОРГАНИЗАЦИИ В ОБЛАСТИ ЭНЕРГЕТИКИ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дифференциация по категориям риска) 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460527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27903"/>
              </p:ext>
            </p:extLst>
          </p:nvPr>
        </p:nvGraphicFramePr>
        <p:xfrm>
          <a:off x="704526" y="3665376"/>
          <a:ext cx="8706175" cy="269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2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отнесения организаций владельцев объектов энергетики, энергопринимающих устройств к категориям риска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риска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Электрические станции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электросетевого хозяйства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Электроустановки потребителей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Теплоснабжающие организации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оперативно-диспетчерского управления в электроэнергетике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7528411"/>
              </p:ext>
            </p:extLst>
          </p:nvPr>
        </p:nvGraphicFramePr>
        <p:xfrm>
          <a:off x="692699" y="1424192"/>
          <a:ext cx="8718002" cy="21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0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6190"/>
            <a:ext cx="9906000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9" y="368660"/>
            <a:ext cx="7566841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НАДЗОРНОЙ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460529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96806"/>
              </p:ext>
            </p:extLst>
          </p:nvPr>
        </p:nvGraphicFramePr>
        <p:xfrm>
          <a:off x="380492" y="1388650"/>
          <a:ext cx="8712968" cy="517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7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12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15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N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п\п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12 месяцев 2023 года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4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Энерго безопасность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</a:endParaRPr>
                    </a:p>
                  </a:txBody>
                  <a:tcPr marL="10319" marR="10319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Тепло безопасность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</a:endParaRPr>
                    </a:p>
                  </a:txBody>
                  <a:tcPr marL="10319" marR="10319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Итого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</a:endParaRPr>
                    </a:p>
                  </a:txBody>
                  <a:tcPr marL="10319" marR="10319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Количество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103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Плановые проверки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Внеплановые проверки из них: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103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по обращениям граждан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по поручению ОИГВ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по исполнению предписаний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1.2.3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оценка ОЗП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103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1.2.4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Проверки с прокуратурой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758307"/>
                  </a:ext>
                </a:extLst>
              </a:tr>
              <a:tr h="408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Выявлено 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3391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563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3954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Сумма наложенных штрафов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464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7328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6190"/>
            <a:ext cx="9906000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9" y="368660"/>
            <a:ext cx="7566841" cy="959882"/>
          </a:xfrm>
        </p:spPr>
        <p:txBody>
          <a:bodyPr>
            <a:normAutofit/>
          </a:bodyPr>
          <a:lstStyle/>
          <a:p>
            <a:pPr algn="l"/>
            <a:r>
              <a:rPr lang="ru-RU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9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выявленные в ходе контрольно-надзорных мероприятий в рамках федерального государственного энергетического надзора в сфере электроэнергетики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460529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7328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00" y="1520789"/>
            <a:ext cx="430847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/>
              <a:t>- не обеспечивается при содержании просек вырубка или обрезка крон деревьев (лесных насаждений), произрастающих на просеке в границах охранных зон ВЛ-10кВ;</a:t>
            </a:r>
          </a:p>
          <a:p>
            <a:r>
              <a:rPr lang="ru-RU" dirty="0"/>
              <a:t>- не производится техническое обслуживание и ремонт ВЛ и КТП;</a:t>
            </a:r>
          </a:p>
          <a:p>
            <a:r>
              <a:rPr lang="ru-RU" dirty="0"/>
              <a:t>- имеются нарушения порядка ведения технической документации;</a:t>
            </a:r>
          </a:p>
          <a:p>
            <a:r>
              <a:rPr lang="ru-RU" dirty="0"/>
              <a:t>- не проводится модернизация оборудования участков ВЛ и КТП;</a:t>
            </a:r>
          </a:p>
          <a:p>
            <a:r>
              <a:rPr lang="ru-RU" dirty="0"/>
              <a:t>- не выполняются работы при техническом обслуживании ВЛ-0,4кВ (имеются сколы бетона, превышающие допустимую величину, не проводится замена деревянных опор, имеющих загнивание превышающее допустимую величину);</a:t>
            </a:r>
          </a:p>
          <a:p>
            <a:r>
              <a:rPr lang="ru-RU" dirty="0"/>
              <a:t>- имеются нарушения установленного порядка работы с персоналом.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" b="9045"/>
          <a:stretch/>
        </p:blipFill>
        <p:spPr>
          <a:xfrm>
            <a:off x="5637076" y="1415371"/>
            <a:ext cx="1836204" cy="2722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20326" r="18987" b="31625"/>
          <a:stretch/>
        </p:blipFill>
        <p:spPr>
          <a:xfrm>
            <a:off x="5637076" y="4210208"/>
            <a:ext cx="1836204" cy="2360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" b="17051"/>
          <a:stretch/>
        </p:blipFill>
        <p:spPr>
          <a:xfrm>
            <a:off x="7581292" y="1411548"/>
            <a:ext cx="1856805" cy="2722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21650" r="26367" b="19025"/>
          <a:stretch/>
        </p:blipFill>
        <p:spPr>
          <a:xfrm>
            <a:off x="7581292" y="4210208"/>
            <a:ext cx="1856805" cy="23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6190"/>
            <a:ext cx="9906000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9" y="368660"/>
            <a:ext cx="7566841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по профилактике нарушений обязательных </a:t>
            </a:r>
            <a:r>
              <a:rPr lang="ru-RU" altLang="ru-RU" sz="2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lang="ru-RU" alt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460527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80666"/>
              </p:ext>
            </p:extLst>
          </p:nvPr>
        </p:nvGraphicFramePr>
        <p:xfrm>
          <a:off x="668524" y="1592798"/>
          <a:ext cx="8604956" cy="464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8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9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77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Вид профилактического мероприятия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Общее количество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Предостережения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Информирование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708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Совещания с поднадзорными предприятиями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5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Консультирование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</a:t>
            </a:r>
            <a:r>
              <a:rPr lang="ru-RU" alt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 (2019-2023 </a:t>
            </a:r>
            <a:r>
              <a:rPr lang="ru-RU" altLang="ru-RU" sz="1600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7617677"/>
              </p:ext>
            </p:extLst>
          </p:nvPr>
        </p:nvGraphicFramePr>
        <p:xfrm>
          <a:off x="428497" y="2636912"/>
          <a:ext cx="3984443" cy="198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8689036"/>
              </p:ext>
            </p:extLst>
          </p:nvPr>
        </p:nvGraphicFramePr>
        <p:xfrm>
          <a:off x="4221044" y="1412776"/>
          <a:ext cx="5448479" cy="299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0512" y="5013176"/>
            <a:ext cx="890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За 12 месяцев 2023 года: </a:t>
            </a:r>
            <a: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/>
            </a:r>
            <a:b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</a:br>
            <a:r>
              <a:rPr lang="ru-RU" sz="12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Аварий </a:t>
            </a:r>
            <a:r>
              <a:rPr lang="ru-RU" sz="12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на </a:t>
            </a:r>
            <a:r>
              <a:rPr lang="ru-RU" sz="12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поднадзорных объектах энергетики не зарегистрировано.</a:t>
            </a:r>
          </a:p>
          <a:p>
            <a:r>
              <a:rPr lang="ru-RU" sz="12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Несчастных случая со смертельным исходом не зарегистрировано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1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ВЫДАЧЕ РАЗРЕШЕНИЙ НА ДОПУСК В ЭКСПЛУАТАЦИЮ ОБЪЕКТОВ ЭНЕРГЕТИКИ</a:t>
            </a:r>
            <a:endParaRPr lang="ru-RU" alt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514619" y="1788916"/>
            <a:ext cx="6876764" cy="3492388"/>
            <a:chOff x="4268922" y="1858941"/>
            <a:chExt cx="6192690" cy="2828881"/>
          </a:xfrm>
        </p:grpSpPr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9390045"/>
                </p:ext>
              </p:extLst>
            </p:nvPr>
          </p:nvGraphicFramePr>
          <p:xfrm>
            <a:off x="6213140" y="1951517"/>
            <a:ext cx="4248472" cy="2736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4268922" y="1858941"/>
              <a:ext cx="3348376" cy="2218139"/>
              <a:chOff x="4268922" y="1858941"/>
              <a:chExt cx="3348376" cy="2218139"/>
            </a:xfrm>
          </p:grpSpPr>
          <p:cxnSp>
            <p:nvCxnSpPr>
              <p:cNvPr id="75" name="Прямая соединительная линия 63"/>
              <p:cNvCxnSpPr>
                <a:endCxn id="60" idx="3"/>
              </p:cNvCxnSpPr>
              <p:nvPr/>
            </p:nvCxnSpPr>
            <p:spPr>
              <a:xfrm rot="10800000" flipV="1">
                <a:off x="5853100" y="2024844"/>
                <a:ext cx="1764198" cy="2107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268923" y="3843196"/>
                <a:ext cx="1584175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Электроустановки </a:t>
                </a:r>
                <a:endParaRPr lang="ru-RU" sz="1200" b="1" dirty="0"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68924" y="1858941"/>
                <a:ext cx="1584176" cy="37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Lato Light" panose="020F0402020204030203" pitchFamily="34" charset="0"/>
                    <a:cs typeface="Lato Light" panose="020F0402020204030203" pitchFamily="34" charset="0"/>
                  </a:rPr>
                  <a:t>Тепловые энергоустановки</a:t>
                </a:r>
                <a:endParaRPr lang="ru-RU" sz="1200" b="1" dirty="0"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8922" y="2960948"/>
                <a:ext cx="1584177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Электролаборатории</a:t>
                </a:r>
                <a:endParaRPr lang="ru-RU" sz="1200" b="1" dirty="0"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cxnSp>
            <p:nvCxnSpPr>
              <p:cNvPr id="115" name="Прямая соединительная линия 63"/>
              <p:cNvCxnSpPr>
                <a:endCxn id="50" idx="3"/>
              </p:cNvCxnSpPr>
              <p:nvPr/>
            </p:nvCxnSpPr>
            <p:spPr>
              <a:xfrm rot="10800000">
                <a:off x="5853100" y="3073136"/>
                <a:ext cx="1217658" cy="1733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63"/>
              <p:cNvCxnSpPr>
                <a:endCxn id="59" idx="3"/>
              </p:cNvCxnSpPr>
              <p:nvPr/>
            </p:nvCxnSpPr>
            <p:spPr>
              <a:xfrm rot="10800000">
                <a:off x="5853098" y="3955383"/>
                <a:ext cx="1692190" cy="12169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25979"/>
              </p:ext>
            </p:extLst>
          </p:nvPr>
        </p:nvGraphicFramePr>
        <p:xfrm>
          <a:off x="488504" y="5085184"/>
          <a:ext cx="8928992" cy="1175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2023 года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Регистрация уведомлений о готовности на ввод в эксплуатацию электроустановок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92855" rtl="0" eaLnBrk="1" latinLnBrk="0" hangingPunct="1"/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Выдача разрешений на допуск в эксплуатацию объектов энергетики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156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согласовании границ охранных зон объектов </a:t>
            </a:r>
            <a:b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электросетевого хозяйства </a:t>
            </a:r>
            <a:endParaRPr lang="ru-RU" alt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92560" y="1628800"/>
            <a:ext cx="7848872" cy="3560481"/>
            <a:chOff x="4232920" y="1808820"/>
            <a:chExt cx="7164796" cy="2556283"/>
          </a:xfrm>
        </p:grpSpPr>
        <p:sp>
          <p:nvSpPr>
            <p:cNvPr id="59" name="TextBox 58"/>
            <p:cNvSpPr txBox="1"/>
            <p:nvPr/>
          </p:nvSpPr>
          <p:spPr>
            <a:xfrm>
              <a:off x="4304928" y="3284984"/>
              <a:ext cx="1152128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Отказано</a:t>
              </a:r>
              <a:r>
                <a:rPr lang="ru-RU" sz="1100" dirty="0" smtClean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endParaRPr lang="ru-RU" sz="11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32920" y="2024844"/>
              <a:ext cx="1296144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Согласовано</a:t>
              </a:r>
              <a:endParaRPr lang="ru-RU" sz="12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5422337"/>
                </p:ext>
              </p:extLst>
            </p:nvPr>
          </p:nvGraphicFramePr>
          <p:xfrm>
            <a:off x="5385048" y="1808820"/>
            <a:ext cx="6012668" cy="25562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5" name="Прямая соединительная линия 63"/>
            <p:cNvCxnSpPr>
              <a:endCxn id="50" idx="3"/>
            </p:cNvCxnSpPr>
            <p:nvPr/>
          </p:nvCxnSpPr>
          <p:spPr>
            <a:xfrm rot="10800000">
              <a:off x="5529064" y="2124282"/>
              <a:ext cx="1620181" cy="2966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>
              <a:endCxn id="59" idx="3"/>
            </p:cNvCxnSpPr>
            <p:nvPr/>
          </p:nvCxnSpPr>
          <p:spPr>
            <a:xfrm rot="10800000">
              <a:off x="5457056" y="3384422"/>
              <a:ext cx="1764197" cy="26060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09112"/>
              </p:ext>
            </p:extLst>
          </p:nvPr>
        </p:nvGraphicFramePr>
        <p:xfrm>
          <a:off x="416496" y="5229200"/>
          <a:ext cx="9037004" cy="900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4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2023 года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Рассмотрено заявлений о согласовании границ охранных зон объектов электросетевого хозяйства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Lato Light" panose="020F0402020204030203" pitchFamily="34" charset="0"/>
                        </a:rPr>
                        <a:t>785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Lato Light" panose="020F0402020204030203" pitchFamily="34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9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97" y="368660"/>
            <a:ext cx="7839871" cy="959882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 норм и правил работы </a:t>
            </a:r>
            <a:b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электро- и теплоустановках </a:t>
            </a:r>
            <a:endParaRPr lang="ru-RU" altLang="ru-RU" sz="16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08099"/>
              </p:ext>
            </p:extLst>
          </p:nvPr>
        </p:nvGraphicFramePr>
        <p:xfrm>
          <a:off x="-633489" y="1858941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40632" y="1484784"/>
            <a:ext cx="6447007" cy="3410419"/>
            <a:chOff x="3844641" y="1988840"/>
            <a:chExt cx="6061359" cy="3060340"/>
          </a:xfrm>
        </p:grpSpPr>
        <p:sp>
          <p:nvSpPr>
            <p:cNvPr id="59" name="TextBox 58"/>
            <p:cNvSpPr txBox="1"/>
            <p:nvPr/>
          </p:nvSpPr>
          <p:spPr>
            <a:xfrm>
              <a:off x="4124908" y="4113076"/>
              <a:ext cx="1404156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Не прошли проверку знаний</a:t>
              </a:r>
              <a:endParaRPr lang="ru-RU" sz="12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44641" y="2670842"/>
              <a:ext cx="1260140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Прошли проверку знаний</a:t>
              </a:r>
              <a:endParaRPr lang="ru-RU" sz="12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graphicFrame>
          <p:nvGraphicFramePr>
            <p:cNvPr id="43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2979428"/>
                </p:ext>
              </p:extLst>
            </p:nvPr>
          </p:nvGraphicFramePr>
          <p:xfrm>
            <a:off x="5585520" y="1988840"/>
            <a:ext cx="4320480" cy="3060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15" name="Прямая соединительная линия 63"/>
            <p:cNvCxnSpPr/>
            <p:nvPr/>
          </p:nvCxnSpPr>
          <p:spPr>
            <a:xfrm rot="10800000">
              <a:off x="5198654" y="2880054"/>
              <a:ext cx="1014487" cy="22491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/>
            <p:nvPr/>
          </p:nvCxnSpPr>
          <p:spPr>
            <a:xfrm rot="10800000">
              <a:off x="5529064" y="4328520"/>
              <a:ext cx="900100" cy="1085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56968"/>
              </p:ext>
            </p:extLst>
          </p:nvPr>
        </p:nvGraphicFramePr>
        <p:xfrm>
          <a:off x="668525" y="4832708"/>
          <a:ext cx="8604956" cy="967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0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деятельности по проверке знаний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2023 года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Обработано заявок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 Light"/>
                        </a:rPr>
                        <a:t>3207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ato Light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Выдано предостережений в случае не сдачи проверки знаний</a:t>
                      </a: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 Ligh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ato Light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21018</TotalTime>
  <Words>630</Words>
  <Application>Microsoft Office PowerPoint</Application>
  <PresentationFormat>Лист A4 (210x297 мм)</PresentationFormat>
  <Paragraphs>210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a_PlakatTitul</vt:lpstr>
      <vt:lpstr>Times New Roman</vt:lpstr>
      <vt:lpstr>PT Sans</vt:lpstr>
      <vt:lpstr>Cambria Math</vt:lpstr>
      <vt:lpstr>Tahoma</vt:lpstr>
      <vt:lpstr>Lato</vt:lpstr>
      <vt:lpstr>Calibri</vt:lpstr>
      <vt:lpstr>Lato Light</vt:lpstr>
      <vt:lpstr>Тема Office</vt:lpstr>
      <vt:lpstr>  ИТОГИ КОНТРОЛЬНОЙ (НАДЗОРНОЙ) ДЕЯТЕЛЬНОСТИ ОТДЕЛА ПО ГОСУДАРСТВЕННОМУ  ЭНЕРГЕТИЧЕСКОМУ НАДЗОРУ ПО НОВГОРОДСКОЙ ОБЛАСТИ ЗА 2023 ГОД. ИТОГИ ПРОХОЖДЕНИЯ ОСЕННЕ-ЗИМНЕГО ПЕРИОДА 2023-2024 ГГ.  СЕВЕРО-ЗАПАДНОЕ  УПРАВЛЕНИЕ  РОСТЕХНАДЗОРА  ДОКЛАДЧИК: Леонтьев Сергей Сергеевич  </vt:lpstr>
      <vt:lpstr>ПОДНАДЗОРНЫЕ ОРГАНИЗАЦИИ В ОБЛАСТИ ЭНЕРГЕТИКИ (дифференциация по категориям риска) </vt:lpstr>
      <vt:lpstr> ПОКАЗАТЕЛИ НАДЗОРНОЙ ДЕЯТЕЛЬНОСТИ  </vt:lpstr>
      <vt:lpstr>Основные нарушения, выявленные в ходе контрольно-надзорных мероприятий в рамках федерального государственного энергетического надзора в сфере электроэнергетики</vt:lpstr>
      <vt:lpstr>Показатели работы по профилактике нарушений обязательных требований</vt:lpstr>
      <vt:lpstr>Презентация PowerPoint</vt:lpstr>
      <vt:lpstr>РАБОТА ПО ВЫДАЧЕ РАЗРЕШЕНИЙ НА ДОПУСК В ЭКСПЛУАТАЦИЮ ОБЪЕКТОВ ЭНЕРГЕТИКИ</vt:lpstr>
      <vt:lpstr>согласовании границ охранных зон объектов  электросетевого хозяйства </vt:lpstr>
      <vt:lpstr>проверка знаний  норм и правил работы  в электро- и теплоустановках </vt:lpstr>
      <vt:lpstr>Итоги прохождения осеннее-зимнего периода 2023-2024 гг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теплоснабжающих (теплосетевых) организаций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Леонтьев Сергей Сергеевич</cp:lastModifiedBy>
  <cp:revision>1887</cp:revision>
  <cp:lastPrinted>2023-12-22T06:57:50Z</cp:lastPrinted>
  <dcterms:created xsi:type="dcterms:W3CDTF">2018-02-26T10:08:29Z</dcterms:created>
  <dcterms:modified xsi:type="dcterms:W3CDTF">2024-05-06T14:27:18Z</dcterms:modified>
</cp:coreProperties>
</file>